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6" r:id="rId5"/>
    <p:sldId id="257" r:id="rId6"/>
    <p:sldId id="258" r:id="rId7"/>
    <p:sldId id="294" r:id="rId8"/>
    <p:sldId id="292" r:id="rId9"/>
    <p:sldId id="295" r:id="rId10"/>
    <p:sldId id="29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7B305-8A23-4CB0-9750-7CCB84B1E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54889-1B92-4361-A6B1-628825D08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A3D47-B65C-4A0B-AE2F-4BF1ECFF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C4EE3-E17C-451D-936E-453CAE98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3A12E-A97E-4E5A-AE07-F4B26284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656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E6F4A-E0B8-4A54-9E56-6642CBDB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32421-48BB-4AE8-BDE1-71DC300D8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10392-F058-4C6E-8440-D797F3C06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CEBCC-8FDD-4A6F-9F39-A2C0303D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F3CD5-079C-495B-B77A-446321C5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46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D1A9A0-6B1F-4B42-BCC2-1AE2C2D1D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D459F-AFC3-4F20-9F0A-BE459E9D3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C71D2-0E78-4AFF-AA59-84E4967A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8B398-FF2A-415C-9F05-5DD065ACA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53D9-EB4E-407B-AB51-ABD2886A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196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F8B4-88E2-47C1-B21F-FF0502874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24B45-C365-485B-92D2-9F675CE4F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1063A-82AE-419C-BADD-78B7BE81E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02233-4F3B-4292-A306-F72C5336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8DB7D-776C-49D2-A883-24C04D52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74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CC3AD-4D06-4137-A370-84763C1FF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179CC-394A-464E-A5A7-9A9D29EA1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1F153-97EB-4683-AFF0-E6C2A7597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07787-1795-4C7F-A182-28E49771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C6253-E6D7-4853-90FF-412F2D06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2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E9AA8-50E4-4BFD-A04F-1224280F7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10960-0ED9-4C28-8CE8-9907D5EAC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9C6FE-417C-49DA-BB61-3F1B0AE5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40B5E-E64A-49BD-AEDA-02856736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51FB8-5305-44B2-B276-3E07D875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3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C563-8458-4532-B516-0B9EE4289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E1F94-54DC-4BD8-A383-C3C7544F74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8439-584B-4B9C-8ADD-679F521BD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93BB2-0C0D-4D99-9938-801A54A7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4BDBAF-D336-472D-8DBC-E1884A3F7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D5C13-FB97-45E5-97FB-FACB1475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307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2F98-6A74-472A-A433-75FC7FFF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D90E2-1201-4187-92AF-486D60922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45AC9-61BC-484D-9BD5-5414B4D5C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E0542-B3A4-4226-98FE-C3E1F6CFE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1AD81-E741-4E9D-9077-F02B001FA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646EA-DFF6-4D3F-A81B-B56B3D24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D86950-DC75-45B3-A653-24D925DA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14D46-014B-4744-8B40-CB443264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80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9BBD-D9D4-4723-BC0A-B2941BCE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F98E2-B91A-498A-B46F-890C7B6D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BA44E-A3B4-4E23-ABA1-4E94FEDD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0C9E4-BA74-4558-9BDF-070315EA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61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AA6AA-FE38-43A1-ADE6-69767C45C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B604A-1BE7-41B1-92E5-FF44FA922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5264F-C05A-416B-8453-733F468D3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3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1FCB-F90F-4837-AA3A-8650BA91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14E2C-C498-433C-AE45-962E4A3C2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4EA32-97FE-4402-B4FF-36CF9A446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E5A3-25C0-433A-A94A-79E5E1B4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3EA85-1362-4A6C-8024-82C4EFAD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6E9BD-B61A-4487-A0C6-29A6C753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C02D-EA34-4832-893D-E4AC9548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0FE31-8B93-470B-B499-1F66C9E91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2B063-7591-406B-B8AE-9DD905F1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A567A-1DCC-46E2-A293-C8E069E9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8C971-1587-4D8B-A983-EC5ECE39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453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2231-D1C6-4C52-8322-1BD560B6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18741-06CA-49E8-A27D-E6EE22C9F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07719-5176-4C8F-92FA-655AE09C3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F2EF7-23FF-4CD6-B1A7-174F41876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46FC9-75E1-425C-A8EE-82B296059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CEE21-E157-438E-9378-5877157F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052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D2189-038D-4340-8AF8-4B19E783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74337-E5F7-470E-BD55-168301BDD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37CBA-1EC4-4A58-8636-3CC07E20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3302-20DA-4F66-ABBA-474608FC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C6860-5354-4C13-9DCD-FDE5E1D4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943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99AF93-B7BC-4E79-93E7-F1CCC70C1F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7F2C21-B15B-493A-B676-D5B9ED03C4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5048-76B0-466A-8137-7C0AF76F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61727-5CA4-4A26-B462-8E16B95D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557A8-1A84-4075-A4D1-128F46B6D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49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/>
          <p:cNvSpPr/>
          <p:nvPr/>
        </p:nvSpPr>
        <p:spPr>
          <a:xfrm>
            <a:off x="-6843" y="2059011"/>
            <a:ext cx="12195668" cy="1828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65758" y="2166364"/>
            <a:ext cx="11471566" cy="1739348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6000" spc="15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996249"/>
            <a:ext cx="9144000" cy="1309256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2000"/>
            </a:lvl1pPr>
            <a:lvl2pPr marL="0" indent="457200" algn="ctr">
              <a:buClrTx/>
              <a:buSzTx/>
              <a:buNone/>
              <a:defRPr sz="2000"/>
            </a:lvl2pPr>
            <a:lvl3pPr marL="0" indent="914400" algn="ctr">
              <a:buClrTx/>
              <a:buSzTx/>
              <a:buNone/>
              <a:defRPr sz="2000"/>
            </a:lvl3pPr>
            <a:lvl4pPr marL="0" indent="1371600" algn="ctr">
              <a:buClrTx/>
              <a:buSzTx/>
              <a:buNone/>
              <a:defRPr sz="2000"/>
            </a:lvl4pPr>
            <a:lvl5pPr marL="0" indent="1828800" algn="ctr">
              <a:buClrTx/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653720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10632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/>
          <p:nvPr/>
        </p:nvSpPr>
        <p:spPr>
          <a:xfrm>
            <a:off x="-6843" y="2059011"/>
            <a:ext cx="12195668" cy="1828801"/>
          </a:xfrm>
          <a:prstGeom prst="rect">
            <a:avLst/>
          </a:prstGeom>
          <a:solidFill>
            <a:srgbClr val="099BDD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833191" y="2208878"/>
            <a:ext cx="10515601" cy="16764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6000" spc="1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3191" y="4010333"/>
            <a:ext cx="10515601" cy="1174640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2000">
                <a:solidFill>
                  <a:srgbClr val="099BDD"/>
                </a:solidFill>
              </a:defRPr>
            </a:lvl1pPr>
            <a:lvl2pPr marL="0" indent="457200" algn="ctr">
              <a:buClrTx/>
              <a:buSzTx/>
              <a:buNone/>
              <a:defRPr sz="2000">
                <a:solidFill>
                  <a:srgbClr val="099BDD"/>
                </a:solidFill>
              </a:defRPr>
            </a:lvl2pPr>
            <a:lvl3pPr marL="0" indent="914400" algn="ctr">
              <a:buClrTx/>
              <a:buSzTx/>
              <a:buNone/>
              <a:defRPr sz="2000">
                <a:solidFill>
                  <a:srgbClr val="099BDD"/>
                </a:solidFill>
              </a:defRPr>
            </a:lvl3pPr>
            <a:lvl4pPr marL="0" indent="1371600" algn="ctr">
              <a:buClrTx/>
              <a:buSzTx/>
              <a:buNone/>
              <a:defRPr sz="2000">
                <a:solidFill>
                  <a:srgbClr val="099BDD"/>
                </a:solidFill>
              </a:defRPr>
            </a:lvl4pPr>
            <a:lvl5pPr marL="0" indent="1828800" algn="ctr">
              <a:buClrTx/>
              <a:buSzTx/>
              <a:buNone/>
              <a:defRPr sz="2000">
                <a:solidFill>
                  <a:srgbClr val="099BD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99BD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15700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5343" y="2011679"/>
            <a:ext cx="4754881" cy="420624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65478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07008" y="1913470"/>
            <a:ext cx="4754880" cy="74309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100"/>
            </a:lvl1pPr>
            <a:lvl2pPr marL="0" indent="457200">
              <a:buClrTx/>
              <a:buSzTx/>
              <a:buNone/>
              <a:defRPr sz="2100"/>
            </a:lvl2pPr>
            <a:lvl3pPr marL="0" indent="914400">
              <a:buClrTx/>
              <a:buSzTx/>
              <a:buNone/>
              <a:defRPr sz="2100"/>
            </a:lvl3pPr>
            <a:lvl4pPr marL="0" indent="1371600">
              <a:buClrTx/>
              <a:buSzTx/>
              <a:buNone/>
              <a:defRPr sz="2100"/>
            </a:lvl4pPr>
            <a:lvl5pPr marL="0" indent="1828800">
              <a:buClrTx/>
              <a:buSz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31230" y="1913470"/>
            <a:ext cx="4754881" cy="743095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2100"/>
            </a:pPr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393784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867456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6642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9E8-2F1E-42CC-B09C-6FA5E343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A9EC0-2430-46EC-AF95-051CF7FF8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89B1A-68A7-437F-8285-EC299904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C341D-FE6B-4B28-93CE-CE666B3E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EE4D8-FE09-4EA7-AA3B-0387819F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1035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7008" y="2120053"/>
            <a:ext cx="6126480" cy="411480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437605" indent="-209005">
              <a:defRPr sz="3200"/>
            </a:lvl2pPr>
            <a:lvl3pPr marL="701040" indent="-243840">
              <a:defRPr sz="3200"/>
            </a:lvl3pPr>
            <a:lvl4pPr marL="978408" indent="-292608">
              <a:defRPr sz="3200"/>
            </a:lvl4pPr>
            <a:lvl5pPr marL="1207008" indent="-292608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789023" y="2147485"/>
            <a:ext cx="3200401" cy="343232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5000"/>
              </a:lnSpc>
              <a:buClrTx/>
              <a:buSzTx/>
              <a:buNone/>
              <a:defRPr sz="1800"/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49090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6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280160" y="2211494"/>
            <a:ext cx="6126480" cy="393192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90688" y="2150621"/>
            <a:ext cx="3200401" cy="34290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buClrTx/>
              <a:buSzTx/>
              <a:buNone/>
              <a:defRPr sz="1800"/>
            </a:lvl1pPr>
            <a:lvl2pPr marL="0" indent="457200">
              <a:lnSpc>
                <a:spcPct val="95000"/>
              </a:lnSpc>
              <a:buClrTx/>
              <a:buSzTx/>
              <a:buNone/>
              <a:defRPr sz="1800"/>
            </a:lvl2pPr>
            <a:lvl3pPr marL="0" indent="914400">
              <a:lnSpc>
                <a:spcPct val="95000"/>
              </a:lnSpc>
              <a:buClrTx/>
              <a:buSzTx/>
              <a:buNone/>
              <a:defRPr sz="1800"/>
            </a:lvl3pPr>
            <a:lvl4pPr marL="0" indent="1371600">
              <a:lnSpc>
                <a:spcPct val="95000"/>
              </a:lnSpc>
              <a:buClrTx/>
              <a:buSzTx/>
              <a:buNone/>
              <a:defRPr sz="1800"/>
            </a:lvl4pPr>
            <a:lvl5pPr marL="0" indent="1828800">
              <a:lnSpc>
                <a:spcPct val="95000"/>
              </a:lnSpc>
              <a:buClrTx/>
              <a:buSz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1614267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453926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6"/>
          <p:cNvSpPr/>
          <p:nvPr/>
        </p:nvSpPr>
        <p:spPr>
          <a:xfrm>
            <a:off x="9019312" y="0"/>
            <a:ext cx="2743201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Title Text"/>
          <p:cNvSpPr txBox="1">
            <a:spLocks noGrp="1"/>
          </p:cNvSpPr>
          <p:nvPr>
            <p:ph type="title"/>
          </p:nvPr>
        </p:nvSpPr>
        <p:spPr>
          <a:xfrm>
            <a:off x="9160623" y="274638"/>
            <a:ext cx="2402381" cy="5897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idx="1"/>
          </p:nvPr>
        </p:nvSpPr>
        <p:spPr>
          <a:xfrm>
            <a:off x="838199" y="274638"/>
            <a:ext cx="7973291" cy="58975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073048" y="6470796"/>
            <a:ext cx="256541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0314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37D1-0947-4AC0-84F3-0BE1E7C3C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BF2AF-AC9C-427F-97AE-362EFB6F1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9AEB-6B6E-4121-9E78-4173B63A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C821A-FBE0-43FB-8C48-8637783AE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D0F2E-6829-464A-9CD0-E7F43E1E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6277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25AF5-FBF0-4F18-B39A-50E2443CD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CD6AC-3059-45E4-8981-A5EC8320D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4119B-099E-481D-9AEB-98E820EA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03C8-19ED-43CF-BA94-60D42A447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25F1-0BD2-4620-BD06-32536BA7C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147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30DD-A40E-4B67-874B-648B8EEB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B82DB-73A0-4587-A5DB-F980C7199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E52D-BD9E-443F-B2AC-D6C23E21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E9D1-CCCB-4CC3-AE9A-902CCECB7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6B59C-A24A-4678-AB16-D2977414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5598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A6F2-D4F9-4F19-9741-1518E2A2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B846-E484-4C0C-82F4-85267D72B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682A6-93CF-4502-99DF-12EFBC545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06A28-0A26-444A-B99E-FF728450A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94043-1A50-484F-86F2-02FFA1BD4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B6CEE-815E-4743-8C33-356011DD3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740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E165-485C-43A2-9C45-2125C93B5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0CC87-ABEE-4126-8632-3D67A4BC1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048FE-A2BE-4734-8E8B-D72BAD99B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459C0F-A1E0-4ABF-820F-8EF856B02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2D7C8-7768-4B34-B01F-D1D682E0E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0FB93D-087B-484E-8EBF-CACC9F61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748266-7C4C-48AB-984A-F0B7815DF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BD34-004A-4D14-99BE-35A4790A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939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A2FD-4D8A-46AE-A7F5-3CF1F93E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0FD357-ABB6-40D7-97E4-484ECC3D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B82CF7-AF4C-4D36-A0D4-54260BF4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12E2C-D600-424E-9B8D-7E1EF523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67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B91A-7EBE-4B97-9415-105F34D3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1F0A4-92EC-4F5C-B3CB-9DE076C6C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6CC4F-2644-4B1C-81E2-95206314F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58D6E-E6F0-42AE-B1BB-801FB0BF5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99516-B254-4F7E-90AB-68D5FCE6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10E9D-B1DC-44D3-A2D5-2ADD1B52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4551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3FD696-047F-4668-BF6D-FD1AB60A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EEE7A-A9B2-478E-B19E-25B568D2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01D3F-2615-4A49-92C5-5C6DE1C6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5620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7B0FB-62D4-4664-870B-9EBBC101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5027-CCB7-4226-9ED0-85AB9DF0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B9B16-86C7-4A05-B26C-9630784EC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8BB0E-F083-4310-9429-24A5307C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889F7-09DC-44FD-981F-13822F704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91CEB-DEA3-4690-BAFE-D5A07F1B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9691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E5CA-0A13-4C46-84DA-28711DFF5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76E695-60EE-43DA-8BFD-2CE53AF56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68B6-1644-49F6-A820-BAC0275E4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EDCB4-3207-4E6F-B406-C60532DC5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51134-FDCC-43E1-A556-956903584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042AC-7F46-491E-820F-A2F2721D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433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7C1F-B32A-44B7-8EFD-404391CD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5C7FB0-AB0B-42DB-9E06-D5BE12C35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0040A-2A7D-4032-ADE9-2ADFE7278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5A431-9635-4763-82CF-F6A2C921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CD6B6-EBF4-4DEA-9597-48B025E03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9531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AA943-D4B7-40B6-92CF-8422ED3B41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90841-852B-46AD-8895-A9C95DAEC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8FA94-8180-4CD9-AFE0-9D74010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BC63-5E6E-454E-91F8-C28E2DCD7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79E1-3379-4EE6-BC75-919992D7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20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C699-6525-4DB7-8D58-96F9C005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5F59B-84AC-4CAB-BFBE-371D64A4A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3A294-EC87-4F7B-9977-B97AEEA6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0CB10A-819B-49AC-BC28-C0A65A838F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DCAC91-3BCD-4D75-A9CB-1FC7ABD218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CDF6C3-8A79-4B3D-9629-4E76D9DD3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297785-C034-49C8-9EE0-376EB773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B474A3-FB97-4795-9FF4-62ADDBC38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1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3C19C-6592-4359-9D38-04D2EF31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8BD847-C936-4475-96C3-A86DFF698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19ED-AC39-41D2-8C6B-198DA2D0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90E19-6BB8-4F0F-A1C9-B59A583F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615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726FE-4863-4AD4-9011-E2EF1DC00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1CEAE-4EE4-4D81-9615-4E066C327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C04C2-3D1A-424C-B8F1-487C775C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4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2513-869A-484C-A880-DDE788F45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E39A-113D-43F8-9188-4B1F32D7C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BB66B-8460-4D53-90ED-DD2A58383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D10A6-7A2A-455C-B9D4-A55174F0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0D743-0951-45AD-82BC-83C1BBC7B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DAD42-B47D-4D2B-ABCC-61C1DDAC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7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9B76-11AC-40A9-95E5-BB773426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B32746-A9DA-4DEB-A475-A2F73DB7F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032-1FF4-4326-B509-4D24F22A58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21E3C-B11A-4C60-989A-06C85CCE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675B4-E452-4C2A-ACA4-4AC390EC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3B9AA-646C-422A-AFAB-167DE00FE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77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A51A5D-CFCF-4955-B402-8E195462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B4FEA-1DA3-45AF-B6D5-7CDBDBCA4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E1606-6965-41FB-AEA0-D0D8CF053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58997-48C1-4B8B-9D75-140027E33050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A6B83-543D-4F08-A0F0-DEA8254329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E6220-5265-40FE-AD2F-06780466E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7C8DC-DC76-4DFD-B214-DF5619CEC4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52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F14F90-11A0-4E69-9E5C-29313CCA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CFC7B-A05F-498C-8537-B5D6478EE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D281A-5EA3-4B96-AF02-9CDCD1BD86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BD816-9A3A-4BB3-9BB4-7DC3AD6D52E8}" type="datetimeFigureOut">
              <a:rPr lang="en-US" smtClean="0"/>
              <a:t>7/22/2019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5CAD-7CD6-4283-99FC-B90056590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6B59E-D840-4647-948D-9546F7F1F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A58A3-3A43-45C0-9C4A-B69A740D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1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9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482" y="176109"/>
            <a:ext cx="12188954" cy="16459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02919" y="284175"/>
            <a:ext cx="9784081" cy="1508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202919" y="2011679"/>
            <a:ext cx="9784081" cy="4206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58926" y="6470796"/>
            <a:ext cx="256541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51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med"/>
  <p:txStyles>
    <p:titleStyle>
      <a:lvl1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1pPr>
      <a:lvl2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2pPr>
      <a:lvl3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3pPr>
      <a:lvl4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4pPr>
      <a:lvl5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5pPr>
      <a:lvl6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6pPr>
      <a:lvl7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7pPr>
      <a:lvl8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8pPr>
      <a:lvl9pPr marL="0" marR="0" indent="0" algn="l" defTabSz="914400" rtl="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ln>
            <a:noFill/>
          </a:ln>
          <a:solidFill>
            <a:srgbClr val="099BDD"/>
          </a:solidFill>
          <a:uFillTx/>
          <a:latin typeface="+mj-lt"/>
          <a:ea typeface="+mj-ea"/>
          <a:cs typeface="+mj-cs"/>
          <a:sym typeface="Corbel"/>
        </a:defRPr>
      </a:lvl9pPr>
    </p:titleStyle>
    <p:bodyStyle>
      <a:lvl1pPr marL="182879" marR="0" indent="-18287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1pPr>
      <a:lvl2pPr marL="429768" marR="0" indent="-201167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2pPr>
      <a:lvl3pPr marL="680720" marR="0" indent="-22352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3pPr>
      <a:lvl4pPr marL="937260" marR="0" indent="-25146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4pPr>
      <a:lvl5pPr marL="1165860" marR="0" indent="-25146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5pPr>
      <a:lvl6pPr marL="1370324" marR="0" indent="-31432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6pPr>
      <a:lvl7pPr marL="1557524" marR="0" indent="-31432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7pPr>
      <a:lvl8pPr marL="1714724" marR="0" indent="-31432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8pPr>
      <a:lvl9pPr marL="1891925" marR="0" indent="-314325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FFFFFF"/>
        </a:buClr>
        <a:buSzPct val="100000"/>
        <a:buFontTx/>
        <a:buChar char="▪"/>
        <a:tabLst/>
        <a:defRPr sz="22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orbel"/>
        </a:defRPr>
      </a:lvl9pPr>
    </p:bodyStyle>
    <p:other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AEE689-7318-4014-AE18-96BEBF7E0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3526F-B400-417C-8982-E2D5D20B6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2675F-5A66-4364-B6D7-EE70E32B38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904-295E-40CE-AFBB-1F59EEA33788}" type="datetimeFigureOut">
              <a:rPr lang="en-GB" smtClean="0"/>
              <a:t>22/07/2019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E3AC-C54D-4B93-A796-7E787BFD0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E8557-80CE-48C5-B7B7-2E8C01F11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D89C8-5432-4923-BF32-1B92A50EC1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8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6A4432-7A60-40EA-94F1-05033F0A5147}"/>
              </a:ext>
            </a:extLst>
          </p:cNvPr>
          <p:cNvSpPr txBox="1"/>
          <p:nvPr/>
        </p:nvSpPr>
        <p:spPr>
          <a:xfrm>
            <a:off x="0" y="107594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latin typeface="Montserrat" panose="02000505000000020004" pitchFamily="2" charset="0"/>
              </a:rPr>
              <a:t>Scottish PowerShell &amp; DevOps User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EC850-1112-44D2-A616-521724D3D176}"/>
              </a:ext>
            </a:extLst>
          </p:cNvPr>
          <p:cNvSpPr txBox="1"/>
          <p:nvPr/>
        </p:nvSpPr>
        <p:spPr>
          <a:xfrm>
            <a:off x="1" y="284898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Montserrat" panose="02000505000000020004" pitchFamily="2" charset="0"/>
              </a:rPr>
              <a:t>22 July 2019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60076E-421C-4DA9-A349-BC98A0C48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19043"/>
              </p:ext>
            </p:extLst>
          </p:nvPr>
        </p:nvGraphicFramePr>
        <p:xfrm>
          <a:off x="950844" y="3810468"/>
          <a:ext cx="10515600" cy="2877693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107768184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753164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psdevopsug.scot</a:t>
                      </a: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video.psdevopsug.scot</a:t>
                      </a: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 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Montserrat" panose="02000505000000020004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91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2400" b="1" dirty="0" err="1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ScotPSUG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Montserrat" panose="02000505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github.com/</a:t>
                      </a:r>
                      <a:r>
                        <a:rPr lang="en-GB" sz="2400" b="1" dirty="0" err="1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psdevopsug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Montserrat" panose="02000505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74580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dirty="0">
                          <a:solidFill>
                            <a:schemeClr val="tx1"/>
                          </a:solidFill>
                          <a:effectLst/>
                          <a:latin typeface="Montserrat" panose="02000505000000020004" pitchFamily="2" charset="0"/>
                        </a:rPr>
                        <a:t>meetup.com/Scottish-PowerShell-User-Group</a:t>
                      </a:r>
                      <a:endParaRPr lang="en-GB" sz="2400" b="1" dirty="0">
                        <a:solidFill>
                          <a:schemeClr val="tx1"/>
                        </a:solidFill>
                        <a:latin typeface="Montserrat" panose="02000505000000020004" pitchFamily="2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GB" sz="2400" b="1" dirty="0">
                        <a:solidFill>
                          <a:schemeClr val="tx1"/>
                        </a:solidFill>
                        <a:effectLst/>
                        <a:latin typeface="Montserrat" panose="02000505000000020004" pitchFamily="2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93166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B3A1F4-EF32-4683-AB74-2BAAB816D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55" y="4657400"/>
            <a:ext cx="711802" cy="7118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89C6953-9082-4C43-BCE1-64A3D5F20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062" y="4009315"/>
            <a:ext cx="570782" cy="50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8F7DFC-35C5-44FC-A0A1-4408F1465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217" y="4115346"/>
            <a:ext cx="570782" cy="4013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DB1EFAB-1F8F-40EA-B965-8B77697983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7173" y="4722750"/>
            <a:ext cx="506871" cy="52322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2DB9DCC-E16D-4C75-90B4-9A69E21ED8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02296" y="5369202"/>
            <a:ext cx="652670" cy="6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1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84DA55-29A5-4F37-A419-057F13F491A4}"/>
              </a:ext>
            </a:extLst>
          </p:cNvPr>
          <p:cNvSpPr txBox="1"/>
          <p:nvPr/>
        </p:nvSpPr>
        <p:spPr>
          <a:xfrm>
            <a:off x="3836504" y="734633"/>
            <a:ext cx="8196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2060"/>
                </a:solidFill>
                <a:latin typeface="Montserrat" panose="02000505000000020004" pitchFamily="2" charset="0"/>
              </a:rPr>
              <a:t>Matt </a:t>
            </a:r>
            <a:r>
              <a:rPr lang="en-GB" sz="2400" b="1" dirty="0" err="1">
                <a:solidFill>
                  <a:srgbClr val="002060"/>
                </a:solidFill>
                <a:latin typeface="Montserrat" panose="02000505000000020004" pitchFamily="2" charset="0"/>
              </a:rPr>
              <a:t>Muras</a:t>
            </a:r>
            <a:r>
              <a:rPr lang="en-GB" sz="2400" b="1" dirty="0">
                <a:solidFill>
                  <a:srgbClr val="002060"/>
                </a:solidFill>
                <a:latin typeface="Montserrat" panose="02000505000000020004" pitchFamily="2" charset="0"/>
              </a:rPr>
              <a:t> (@</a:t>
            </a:r>
            <a:r>
              <a:rPr lang="en-GB" sz="2400" b="1" dirty="0" err="1">
                <a:solidFill>
                  <a:srgbClr val="002060"/>
                </a:solidFill>
                <a:latin typeface="Montserrat" panose="02000505000000020004" pitchFamily="2" charset="0"/>
              </a:rPr>
              <a:t>vmse_mmuras</a:t>
            </a:r>
            <a:r>
              <a:rPr lang="en-GB" sz="2400" b="1" dirty="0">
                <a:solidFill>
                  <a:srgbClr val="002060"/>
                </a:solidFill>
                <a:latin typeface="Montserrat" panose="02000505000000020004" pitchFamily="2" charset="0"/>
              </a:rPr>
              <a:t>)</a:t>
            </a:r>
          </a:p>
          <a:p>
            <a:endParaRPr lang="en-GB" sz="2400" b="1" dirty="0">
              <a:solidFill>
                <a:srgbClr val="002060"/>
              </a:solidFill>
              <a:latin typeface="Montserrat" panose="02000505000000020004" pitchFamily="2" charset="0"/>
            </a:endParaRPr>
          </a:p>
          <a:p>
            <a:r>
              <a:rPr lang="en-GB" sz="2400" b="1" dirty="0">
                <a:solidFill>
                  <a:srgbClr val="002060"/>
                </a:solidFill>
                <a:latin typeface="Montserrat" panose="02000505000000020004" pitchFamily="2" charset="0"/>
              </a:rPr>
              <a:t>Applying the HP / HPE PowerShell Scripting Toolkit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C48C3-11A6-4837-B751-3FE1F796E7C1}"/>
              </a:ext>
            </a:extLst>
          </p:cNvPr>
          <p:cNvSpPr txBox="1"/>
          <p:nvPr/>
        </p:nvSpPr>
        <p:spPr>
          <a:xfrm>
            <a:off x="0" y="313264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ontserrat" panose="02000505000000020004" pitchFamily="2" charset="0"/>
              </a:rPr>
              <a:t>SPEAKERS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A901C-5A4F-4984-86BB-B5934D9ED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0" y="1003971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2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784DA55-29A5-4F37-A419-057F13F491A4}"/>
              </a:ext>
            </a:extLst>
          </p:cNvPr>
          <p:cNvSpPr txBox="1"/>
          <p:nvPr/>
        </p:nvSpPr>
        <p:spPr>
          <a:xfrm>
            <a:off x="4572000" y="1657961"/>
            <a:ext cx="522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2060"/>
                </a:solidFill>
                <a:latin typeface="Montserrat" panose="02000505000000020004" pitchFamily="2" charset="0"/>
              </a:rPr>
              <a:t>Incremental Group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DE11BA-155B-4485-9EFA-47B41FEBF4C1}"/>
              </a:ext>
            </a:extLst>
          </p:cNvPr>
          <p:cNvSpPr txBox="1"/>
          <p:nvPr/>
        </p:nvSpPr>
        <p:spPr>
          <a:xfrm>
            <a:off x="4121427" y="5069003"/>
            <a:ext cx="4956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600" b="1" dirty="0">
                <a:solidFill>
                  <a:srgbClr val="002060"/>
                </a:solidFill>
                <a:latin typeface="Montserrat" panose="02000505000000020004" pitchFamily="2" charset="0"/>
              </a:rPr>
              <a:t>Microsoft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37900-7B8C-4C5D-BFE3-F5310ACE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5" y="873095"/>
            <a:ext cx="3606031" cy="2031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5E1C8B-CF1A-4D7F-8AEB-63F9BC1F1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06" y="4213469"/>
            <a:ext cx="2172735" cy="2172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09464A-0BD7-4169-B4C5-07BD0DCE4E60}"/>
              </a:ext>
            </a:extLst>
          </p:cNvPr>
          <p:cNvSpPr txBox="1"/>
          <p:nvPr/>
        </p:nvSpPr>
        <p:spPr>
          <a:xfrm>
            <a:off x="0" y="3132649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latin typeface="Montserrat" panose="02000505000000020004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5436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3C098-9676-4A97-BC18-344151321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00"/>
          <a:stretch/>
        </p:blipFill>
        <p:spPr>
          <a:xfrm>
            <a:off x="-770173" y="676654"/>
            <a:ext cx="6623522" cy="5936944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E1A06653-2A9B-4DCF-B4AE-88C7E39B8780}"/>
              </a:ext>
            </a:extLst>
          </p:cNvPr>
          <p:cNvSpPr/>
          <p:nvPr/>
        </p:nvSpPr>
        <p:spPr>
          <a:xfrm rot="16200000">
            <a:off x="6146500" y="951392"/>
            <a:ext cx="6668105" cy="5422899"/>
          </a:xfrm>
          <a:prstGeom prst="triangle">
            <a:avLst>
              <a:gd name="adj" fmla="val 49756"/>
            </a:avLst>
          </a:prstGeom>
          <a:solidFill>
            <a:srgbClr val="4472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71F69-048D-436C-8C4B-94541A57B5A1}"/>
              </a:ext>
            </a:extLst>
          </p:cNvPr>
          <p:cNvSpPr txBox="1"/>
          <p:nvPr/>
        </p:nvSpPr>
        <p:spPr>
          <a:xfrm>
            <a:off x="8656439" y="2032440"/>
            <a:ext cx="3560911" cy="321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SQL Server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Power BI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Data Analytics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Business Intelligence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Data Warehousing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PowerShell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Azure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6D97DD-E7DE-44EE-90EC-9283457E42DC}"/>
              </a:ext>
            </a:extLst>
          </p:cNvPr>
          <p:cNvSpPr/>
          <p:nvPr/>
        </p:nvSpPr>
        <p:spPr>
          <a:xfrm rot="19641065" flipV="1">
            <a:off x="-929234" y="2676053"/>
            <a:ext cx="14163575" cy="17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4EC21B-E7CD-44F9-BD2F-F90E09CD96C2}"/>
              </a:ext>
            </a:extLst>
          </p:cNvPr>
          <p:cNvSpPr/>
          <p:nvPr/>
        </p:nvSpPr>
        <p:spPr>
          <a:xfrm rot="1958935">
            <a:off x="-1082510" y="2691842"/>
            <a:ext cx="14127256" cy="17593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3F69CFB-4658-44D1-B76B-3A0C300B527D}"/>
              </a:ext>
            </a:extLst>
          </p:cNvPr>
          <p:cNvSpPr/>
          <p:nvPr/>
        </p:nvSpPr>
        <p:spPr>
          <a:xfrm rot="10800000">
            <a:off x="1544950" y="47962"/>
            <a:ext cx="8616798" cy="2862232"/>
          </a:xfrm>
          <a:prstGeom prst="triangle">
            <a:avLst>
              <a:gd name="adj" fmla="val 497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B28E0-31DE-4051-A7E6-6CCC43A4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57" y="-916398"/>
            <a:ext cx="7864491" cy="4319844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A87A727-F8C2-4F0A-8855-A11A72A59E4A}"/>
              </a:ext>
            </a:extLst>
          </p:cNvPr>
          <p:cNvSpPr/>
          <p:nvPr/>
        </p:nvSpPr>
        <p:spPr>
          <a:xfrm>
            <a:off x="1120140" y="4465503"/>
            <a:ext cx="9171148" cy="2392497"/>
          </a:xfrm>
          <a:prstGeom prst="triangle">
            <a:avLst>
              <a:gd name="adj" fmla="val 4975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99BDD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EA6950-2DDF-4194-BFCF-AA46B53EE01A}"/>
              </a:ext>
            </a:extLst>
          </p:cNvPr>
          <p:cNvGrpSpPr/>
          <p:nvPr/>
        </p:nvGrpSpPr>
        <p:grpSpPr>
          <a:xfrm>
            <a:off x="3719128" y="4303455"/>
            <a:ext cx="6735705" cy="2554545"/>
            <a:chOff x="1764004" y="5306777"/>
            <a:chExt cx="6735705" cy="2554545"/>
          </a:xfrm>
        </p:grpSpPr>
        <p:pic>
          <p:nvPicPr>
            <p:cNvPr id="15" name="Picture 8" descr="https://secure.meetupstatic.com/s/img/786824251364989575000/logo/swarm/m_swarm_630x630.png">
              <a:extLst>
                <a:ext uri="{FF2B5EF4-FFF2-40B4-BE49-F238E27FC236}">
                  <a16:creationId xmlns:a16="http://schemas.microsoft.com/office/drawing/2014/main" id="{45C0943F-E642-4029-9E80-7FB8EBAD0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4004" y="6187533"/>
              <a:ext cx="682626" cy="682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8BAEBC-D680-41A9-8740-055BD9DD38B1}"/>
                </a:ext>
              </a:extLst>
            </p:cNvPr>
            <p:cNvSpPr txBox="1"/>
            <p:nvPr/>
          </p:nvSpPr>
          <p:spPr>
            <a:xfrm>
              <a:off x="2600628" y="5306777"/>
              <a:ext cx="5899081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@</a:t>
              </a:r>
              <a:r>
                <a:rPr kumimoji="0" lang="en-GB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SqlGlasgow</a:t>
              </a: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Bit.ly/</a:t>
              </a:r>
              <a:r>
                <a:rPr kumimoji="0" lang="en-GB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sqlglasgow</a:t>
              </a: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endParaRPr>
            </a:p>
          </p:txBody>
        </p:sp>
        <p:pic>
          <p:nvPicPr>
            <p:cNvPr id="13" name="Picture 4" descr="https://designshack.net/wp-content/uploads/larrybird-2.jpg">
              <a:extLst>
                <a:ext uri="{FF2B5EF4-FFF2-40B4-BE49-F238E27FC236}">
                  <a16:creationId xmlns:a16="http://schemas.microsoft.com/office/drawing/2014/main" id="{78D853B7-7751-4227-A3B8-DC0BB4346B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601" y="5306777"/>
              <a:ext cx="755651" cy="533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945E0BD-9579-49F1-B82B-D47D32C36DD6}"/>
              </a:ext>
            </a:extLst>
          </p:cNvPr>
          <p:cNvSpPr/>
          <p:nvPr/>
        </p:nvSpPr>
        <p:spPr>
          <a:xfrm>
            <a:off x="3001462" y="6052713"/>
            <a:ext cx="6070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https://SQLGlasgow.co.uk</a:t>
            </a:r>
          </a:p>
        </p:txBody>
      </p:sp>
    </p:spTree>
    <p:extLst>
      <p:ext uri="{BB962C8B-B14F-4D97-AF65-F5344CB8AC3E}">
        <p14:creationId xmlns:p14="http://schemas.microsoft.com/office/powerpoint/2010/main" val="13380023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5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FAA90-3C0E-49EA-A2CD-8528F9347858}"/>
              </a:ext>
            </a:extLst>
          </p:cNvPr>
          <p:cNvSpPr txBox="1"/>
          <p:nvPr/>
        </p:nvSpPr>
        <p:spPr>
          <a:xfrm>
            <a:off x="2092569" y="123092"/>
            <a:ext cx="7508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Glasgow Azure User Group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5AB60-61E6-4591-8319-E97A65E8A2E4}"/>
              </a:ext>
            </a:extLst>
          </p:cNvPr>
          <p:cNvSpPr txBox="1"/>
          <p:nvPr/>
        </p:nvSpPr>
        <p:spPr>
          <a:xfrm>
            <a:off x="294967" y="5069479"/>
            <a:ext cx="5758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ECA588"/>
                </a:solidFill>
                <a:effectLst/>
                <a:uLnTx/>
                <a:uFillTx/>
                <a:latin typeface="Font Awesome 5 Brands Regular" panose="02000503000000000000" pitchFamily="50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ECA58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www.gaug.co.uk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CAFF"/>
                </a:solidFill>
                <a:effectLst/>
                <a:uLnTx/>
                <a:uFillTx/>
                <a:latin typeface="Font Awesome 5 Brands Regular" panose="02000503000000000000" pitchFamily="50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1DCA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1DCA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GlasgowAzureUG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1DCA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lasgow skyline">
            <a:extLst>
              <a:ext uri="{FF2B5EF4-FFF2-40B4-BE49-F238E27FC236}">
                <a16:creationId xmlns:a16="http://schemas.microsoft.com/office/drawing/2014/main" id="{265ABC50-D277-4B79-9748-831D587090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77" y="538590"/>
            <a:ext cx="11016147" cy="1785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96524A-D0A9-4FE3-A397-C8709DA91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83" y="3143575"/>
            <a:ext cx="3405953" cy="1788125"/>
          </a:xfrm>
          <a:prstGeom prst="rect">
            <a:avLst/>
          </a:prstGeo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8164DB85-03D8-472D-82A9-364219E8C5A4}"/>
              </a:ext>
            </a:extLst>
          </p:cNvPr>
          <p:cNvSpPr/>
          <p:nvPr/>
        </p:nvSpPr>
        <p:spPr>
          <a:xfrm rot="1119513">
            <a:off x="11374163" y="3073122"/>
            <a:ext cx="536331" cy="44074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B70C2959-64B1-4C67-BCED-832F3665B192}"/>
              </a:ext>
            </a:extLst>
          </p:cNvPr>
          <p:cNvSpPr/>
          <p:nvPr/>
        </p:nvSpPr>
        <p:spPr>
          <a:xfrm rot="751826">
            <a:off x="10086244" y="2603186"/>
            <a:ext cx="536331" cy="44074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art 9">
            <a:extLst>
              <a:ext uri="{FF2B5EF4-FFF2-40B4-BE49-F238E27FC236}">
                <a16:creationId xmlns:a16="http://schemas.microsoft.com/office/drawing/2014/main" id="{5EBE121B-9A42-429B-B611-D727CA73972A}"/>
              </a:ext>
            </a:extLst>
          </p:cNvPr>
          <p:cNvSpPr/>
          <p:nvPr/>
        </p:nvSpPr>
        <p:spPr>
          <a:xfrm rot="883059">
            <a:off x="10884999" y="2497263"/>
            <a:ext cx="536331" cy="44074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8EA23F-3C00-4AD5-B873-DDC144ABAA04}"/>
              </a:ext>
            </a:extLst>
          </p:cNvPr>
          <p:cNvSpPr txBox="1"/>
          <p:nvPr/>
        </p:nvSpPr>
        <p:spPr>
          <a:xfrm>
            <a:off x="518746" y="2717637"/>
            <a:ext cx="853733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Founded in early 2017 as an independent body GAUG aims to bring the together the IT community to collaborate, network and learn from each other.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9086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828EB6-4D13-41A0-AB5F-C6CA276EB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1" y="0"/>
            <a:ext cx="4505739" cy="4505739"/>
          </a:xfrm>
          <a:prstGeom prst="rect">
            <a:avLst/>
          </a:prstGeom>
          <a:solidFill>
            <a:srgbClr val="3F3F3F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728AC7-8E3D-4669-9EE0-49AE5DA219B9}"/>
              </a:ext>
            </a:extLst>
          </p:cNvPr>
          <p:cNvSpPr/>
          <p:nvPr/>
        </p:nvSpPr>
        <p:spPr>
          <a:xfrm>
            <a:off x="2604051" y="4262087"/>
            <a:ext cx="83024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b="1" dirty="0">
                <a:solidFill>
                  <a:srgbClr val="FFFFFF"/>
                </a:solidFill>
                <a:latin typeface="Montserrat" panose="02000505000000020004" pitchFamily="2" charset="0"/>
              </a:rPr>
              <a:t>ScotSPO365UG</a:t>
            </a:r>
          </a:p>
          <a:p>
            <a:endParaRPr lang="en-GB" sz="4000" dirty="0">
              <a:latin typeface="Montserrat" panose="02000505000000020004" pitchFamily="2" charset="0"/>
            </a:endParaRPr>
          </a:p>
          <a:p>
            <a:r>
              <a:rPr lang="en-GB" sz="4000" dirty="0">
                <a:solidFill>
                  <a:srgbClr val="FFFFFF"/>
                </a:solidFill>
                <a:latin typeface="Montserrat" panose="02000505000000020004" pitchFamily="2" charset="0"/>
              </a:rPr>
              <a:t>meetup.com/ScotSP0365UG</a:t>
            </a:r>
            <a:endParaRPr lang="en-GB" sz="4000" dirty="0">
              <a:latin typeface="Montserrat" panose="02000505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6768F-5DF7-465C-884E-F3A0D2DC0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60" y="4156068"/>
            <a:ext cx="920523" cy="92052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29EEAA-8411-4E28-AC74-6001BD3FF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1687" y="5548409"/>
            <a:ext cx="652670" cy="6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 descr="A picture containing person, man, indoor, holding&#10;&#10;Description generated with very high confidence">
            <a:extLst>
              <a:ext uri="{FF2B5EF4-FFF2-40B4-BE49-F238E27FC236}">
                <a16:creationId xmlns:a16="http://schemas.microsoft.com/office/drawing/2014/main" id="{2D8B89AF-EEBA-4F81-B3AA-A4534940FF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r="-1" b="5719"/>
          <a:stretch/>
        </p:blipFill>
        <p:spPr>
          <a:xfrm>
            <a:off x="-245602" y="1613802"/>
            <a:ext cx="2756280" cy="119735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E400EC0-9337-464F-8DE2-902994F2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41" y="3740015"/>
            <a:ext cx="10358839" cy="3188173"/>
          </a:xfrm>
          <a:prstGeom prst="rect">
            <a:avLst/>
          </a:prstGeom>
        </p:spPr>
      </p:pic>
      <p:pic>
        <p:nvPicPr>
          <p:cNvPr id="55" name="Picture 54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9B249C67-FABF-42DD-8FD3-C75C2F4656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8"/>
          <a:stretch/>
        </p:blipFill>
        <p:spPr>
          <a:xfrm>
            <a:off x="-1264122" y="2834018"/>
            <a:ext cx="3891519" cy="2083407"/>
          </a:xfrm>
          <a:prstGeom prst="flowChartInputOutput">
            <a:avLst/>
          </a:prstGeom>
        </p:spPr>
      </p:pic>
      <p:pic>
        <p:nvPicPr>
          <p:cNvPr id="54" name="Picture 53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536E9278-06E9-49CB-A09D-2DEE7CF57A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/>
          <a:stretch/>
        </p:blipFill>
        <p:spPr>
          <a:xfrm>
            <a:off x="-3767988" y="4907368"/>
            <a:ext cx="5609069" cy="2083407"/>
          </a:xfrm>
          <a:prstGeom prst="flowChartInputOutput">
            <a:avLst/>
          </a:prstGeom>
        </p:spPr>
      </p:pic>
      <p:pic>
        <p:nvPicPr>
          <p:cNvPr id="45" name="Picture 44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3338A269-D130-4848-A505-300AE72B9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0053" y="-195432"/>
            <a:ext cx="5603232" cy="1867744"/>
          </a:xfrm>
          <a:prstGeom prst="flowChartInputOutput">
            <a:avLst/>
          </a:prstGeom>
        </p:spPr>
      </p:pic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FD9C1D5A-71C9-4E8A-8852-702ECAEF1B29}"/>
              </a:ext>
            </a:extLst>
          </p:cNvPr>
          <p:cNvSpPr/>
          <p:nvPr/>
        </p:nvSpPr>
        <p:spPr>
          <a:xfrm rot="5652403">
            <a:off x="719000" y="-274770"/>
            <a:ext cx="435615" cy="3756845"/>
          </a:xfrm>
          <a:prstGeom prst="triangle">
            <a:avLst/>
          </a:prstGeom>
          <a:solidFill>
            <a:srgbClr val="7F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44BBC93-A8BA-4CA8-B740-C515C87BD645}"/>
              </a:ext>
            </a:extLst>
          </p:cNvPr>
          <p:cNvSpPr/>
          <p:nvPr/>
        </p:nvSpPr>
        <p:spPr>
          <a:xfrm rot="1727487">
            <a:off x="962067" y="3257912"/>
            <a:ext cx="903736" cy="4208764"/>
          </a:xfrm>
          <a:prstGeom prst="triangle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C2281AC-0DD5-43E4-9847-87104F4CD2D7}"/>
              </a:ext>
            </a:extLst>
          </p:cNvPr>
          <p:cNvSpPr/>
          <p:nvPr/>
        </p:nvSpPr>
        <p:spPr>
          <a:xfrm rot="17446697">
            <a:off x="6998614" y="-3067"/>
            <a:ext cx="1020950" cy="10628835"/>
          </a:xfrm>
          <a:prstGeom prst="triangle">
            <a:avLst>
              <a:gd name="adj" fmla="val 45995"/>
            </a:avLst>
          </a:prstGeom>
          <a:solidFill>
            <a:srgbClr val="7F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4A8D1C2C-5969-4609-9505-C6B0DFD63812}"/>
              </a:ext>
            </a:extLst>
          </p:cNvPr>
          <p:cNvSpPr/>
          <p:nvPr/>
        </p:nvSpPr>
        <p:spPr>
          <a:xfrm rot="17230048">
            <a:off x="7047451" y="-576613"/>
            <a:ext cx="248756" cy="10955241"/>
          </a:xfrm>
          <a:prstGeom prst="triangle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27A8F13-298B-46DA-A39E-118E5D32D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633" y="143419"/>
            <a:ext cx="7889148" cy="1381556"/>
          </a:xfrm>
          <a:prstGeom prst="rect">
            <a:avLst/>
          </a:prstGeom>
        </p:spPr>
      </p:pic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6047D7C7-0F4F-4FEA-B958-A1D0B11A9F2C}"/>
              </a:ext>
            </a:extLst>
          </p:cNvPr>
          <p:cNvSpPr/>
          <p:nvPr/>
        </p:nvSpPr>
        <p:spPr>
          <a:xfrm rot="13356288">
            <a:off x="4084334" y="-856032"/>
            <a:ext cx="354330" cy="3458594"/>
          </a:xfrm>
          <a:prstGeom prst="triangle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329A093-ECBC-489D-9705-EC0C9E1177AA}"/>
              </a:ext>
            </a:extLst>
          </p:cNvPr>
          <p:cNvSpPr/>
          <p:nvPr/>
        </p:nvSpPr>
        <p:spPr>
          <a:xfrm rot="12909208">
            <a:off x="3823343" y="-994444"/>
            <a:ext cx="553866" cy="3458594"/>
          </a:xfrm>
          <a:prstGeom prst="triangle">
            <a:avLst/>
          </a:prstGeom>
          <a:solidFill>
            <a:srgbClr val="7F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F6BDEA28-2C60-451C-928C-16724A122A63}"/>
              </a:ext>
            </a:extLst>
          </p:cNvPr>
          <p:cNvSpPr/>
          <p:nvPr/>
        </p:nvSpPr>
        <p:spPr>
          <a:xfrm rot="15875758">
            <a:off x="7058537" y="-2615480"/>
            <a:ext cx="445873" cy="10141698"/>
          </a:xfrm>
          <a:prstGeom prst="triangle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D160A2-B378-4FDA-BC91-0722C596BF66}"/>
              </a:ext>
            </a:extLst>
          </p:cNvPr>
          <p:cNvSpPr txBox="1"/>
          <p:nvPr/>
        </p:nvSpPr>
        <p:spPr>
          <a:xfrm>
            <a:off x="3987961" y="2795408"/>
            <a:ext cx="7938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72C5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A full day of training sessions covering all aspects of the Data Platform</a:t>
            </a:r>
            <a:endParaRPr kumimoji="0" lang="en-GB" sz="3300" b="0" i="0" u="none" strike="noStrike" kern="1200" cap="none" spc="0" normalizeH="0" baseline="0" noProof="0" dirty="0">
              <a:ln>
                <a:noFill/>
              </a:ln>
              <a:solidFill>
                <a:srgbClr val="0072C5"/>
              </a:solidFill>
              <a:effectLst/>
              <a:uLnTx/>
              <a:uFillTx/>
              <a:latin typeface="Open Sans" panose="020B0806030504020204" pitchFamily="34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pic>
        <p:nvPicPr>
          <p:cNvPr id="50" name="Picture 49" descr="A close up of a logo&#10;&#10;Description generated with high confidence">
            <a:extLst>
              <a:ext uri="{FF2B5EF4-FFF2-40B4-BE49-F238E27FC236}">
                <a16:creationId xmlns:a16="http://schemas.microsoft.com/office/drawing/2014/main" id="{9350C447-04BB-4A59-B37E-C428EB4D3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1837">
            <a:off x="3901632" y="1324035"/>
            <a:ext cx="1241025" cy="124102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BD10B6B-C2DD-4B37-806D-FDE32EEBF4D1}"/>
              </a:ext>
            </a:extLst>
          </p:cNvPr>
          <p:cNvSpPr/>
          <p:nvPr/>
        </p:nvSpPr>
        <p:spPr>
          <a:xfrm>
            <a:off x="4350370" y="3685790"/>
            <a:ext cx="7575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FB902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For news &amp; updates first, Join our mailing list and follow us on Twitter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7FB9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E4504A4-0FC1-41EE-A7D7-B3FEDE6C64B6}"/>
              </a:ext>
            </a:extLst>
          </p:cNvPr>
          <p:cNvSpPr/>
          <p:nvPr/>
        </p:nvSpPr>
        <p:spPr>
          <a:xfrm>
            <a:off x="4891493" y="1231614"/>
            <a:ext cx="720908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0072C5"/>
                </a:solidFill>
                <a:effectLst/>
                <a:uLnTx/>
                <a:uFillTx/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Scotland’s Data Platform Conference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286CEF-02A4-44D1-91CA-1B188CF2E53D}"/>
              </a:ext>
            </a:extLst>
          </p:cNvPr>
          <p:cNvGrpSpPr/>
          <p:nvPr/>
        </p:nvGrpSpPr>
        <p:grpSpPr>
          <a:xfrm>
            <a:off x="6866182" y="4167405"/>
            <a:ext cx="3671347" cy="995074"/>
            <a:chOff x="8294018" y="4113615"/>
            <a:chExt cx="3671347" cy="99507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58FA945-19EA-43C1-B397-1F01B62B9B0C}"/>
                </a:ext>
              </a:extLst>
            </p:cNvPr>
            <p:cNvSpPr/>
            <p:nvPr/>
          </p:nvSpPr>
          <p:spPr>
            <a:xfrm>
              <a:off x="8294018" y="4146830"/>
              <a:ext cx="30775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https://DATAScotland.org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2C3CDCF-399D-4C29-A9AD-1ABE02F8DFA9}"/>
                </a:ext>
              </a:extLst>
            </p:cNvPr>
            <p:cNvSpPr/>
            <p:nvPr/>
          </p:nvSpPr>
          <p:spPr>
            <a:xfrm>
              <a:off x="9397845" y="4586152"/>
              <a:ext cx="19736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@DATAScotland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7" name="Picture 6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55580B5-CD09-46D9-BA0E-3E93E8D97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2485" y="4113615"/>
              <a:ext cx="388232" cy="388232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3A556C2-81D9-4CAA-AA76-733A75AA7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5424" y="4458748"/>
              <a:ext cx="649941" cy="649941"/>
            </a:xfrm>
            <a:prstGeom prst="rect">
              <a:avLst/>
            </a:prstGeom>
          </p:spPr>
        </p:pic>
      </p:grp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1AA339B-D87A-45F6-87F4-72778D079BBD}"/>
              </a:ext>
            </a:extLst>
          </p:cNvPr>
          <p:cNvSpPr/>
          <p:nvPr/>
        </p:nvSpPr>
        <p:spPr>
          <a:xfrm rot="5178171">
            <a:off x="895209" y="1235667"/>
            <a:ext cx="223887" cy="3131594"/>
          </a:xfrm>
          <a:prstGeom prst="triangle">
            <a:avLst/>
          </a:prstGeom>
          <a:solidFill>
            <a:srgbClr val="007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3B35A1F-9315-4C59-B4EA-BD198DDB9188}"/>
              </a:ext>
            </a:extLst>
          </p:cNvPr>
          <p:cNvGrpSpPr/>
          <p:nvPr/>
        </p:nvGrpSpPr>
        <p:grpSpPr>
          <a:xfrm>
            <a:off x="1379956" y="1695173"/>
            <a:ext cx="2999947" cy="2121849"/>
            <a:chOff x="1957171" y="1421451"/>
            <a:chExt cx="2999947" cy="2121849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37D8E556-A11C-4F56-A92C-36670434DDBB}"/>
                </a:ext>
              </a:extLst>
            </p:cNvPr>
            <p:cNvSpPr/>
            <p:nvPr/>
          </p:nvSpPr>
          <p:spPr>
            <a:xfrm>
              <a:off x="2211706" y="1421451"/>
              <a:ext cx="2461343" cy="2121849"/>
            </a:xfrm>
            <a:prstGeom prst="hexagon">
              <a:avLst>
                <a:gd name="adj" fmla="val 29036"/>
                <a:gd name="vf" fmla="val 115470"/>
              </a:avLst>
            </a:prstGeom>
            <a:solidFill>
              <a:srgbClr val="0072C5"/>
            </a:solidFill>
            <a:ln w="76200">
              <a:solidFill>
                <a:srgbClr val="0072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800" b="0" i="0" u="none" strike="noStrike" kern="1200" cap="none" spc="0" normalizeH="0" baseline="0" noProof="0">
                <a:ln>
                  <a:noFill/>
                </a:ln>
                <a:solidFill>
                  <a:srgbClr val="0072C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1AD146-E813-408D-97C4-A6B38E37A02C}"/>
                </a:ext>
              </a:extLst>
            </p:cNvPr>
            <p:cNvSpPr txBox="1"/>
            <p:nvPr/>
          </p:nvSpPr>
          <p:spPr>
            <a:xfrm>
              <a:off x="1957171" y="1616365"/>
              <a:ext cx="2999947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Friday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FB902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13</a:t>
              </a:r>
              <a:r>
                <a:rPr kumimoji="0" lang="en-GB" sz="36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7FB902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th</a:t>
              </a: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7FB902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 Sept</a:t>
              </a: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2C5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 </a:t>
              </a: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806030504020204" pitchFamily="34" charset="0"/>
                  <a:ea typeface="Open Sans" panose="020B0806030504020204" pitchFamily="34" charset="0"/>
                  <a:cs typeface="Open Sans" panose="020B0806030504020204" pitchFamily="34" charset="0"/>
                </a:rPr>
                <a:t>2019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89497B4-CA5B-4BDD-9B39-4BEA40FF94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520" y="3956729"/>
            <a:ext cx="1617279" cy="161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anded">
  <a:themeElements>
    <a:clrScheme name="Custom 1">
      <a:dk1>
        <a:srgbClr val="2C2C2C"/>
      </a:dk1>
      <a:lt1>
        <a:srgbClr val="099BDD"/>
      </a:lt1>
      <a:dk2>
        <a:srgbClr val="A7A7A7"/>
      </a:dk2>
      <a:lt2>
        <a:srgbClr val="535353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FFFFFF"/>
      </a:folHlink>
    </a:clrScheme>
    <a:fontScheme name="Banded">
      <a:majorFont>
        <a:latin typeface="Corbel"/>
        <a:ea typeface="Corbel"/>
        <a:cs typeface="Corbel"/>
      </a:majorFont>
      <a:minorFont>
        <a:latin typeface="Helvetica"/>
        <a:ea typeface="Helvetica"/>
        <a:cs typeface="Helvetica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5875" dir="5400000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50800" dist="15875" dir="5400000" rotWithShape="0">
              <a:srgbClr val="000000">
                <a:alpha val="68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>
          <a:outerShdw blurRad="50800" dist="15875" dir="5400000" rotWithShape="0">
            <a:srgbClr val="000000">
              <a:alpha val="6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C2C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C2C2C"/>
            </a:solidFill>
            <a:effectLst/>
            <a:uFillTx/>
            <a:latin typeface="+mj-lt"/>
            <a:ea typeface="+mj-ea"/>
            <a:cs typeface="+mj-cs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166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Arial</vt:lpstr>
      <vt:lpstr>Calibri</vt:lpstr>
      <vt:lpstr>Calibri Light</vt:lpstr>
      <vt:lpstr>Corbel</vt:lpstr>
      <vt:lpstr>Font Awesome 5 Brands Regular</vt:lpstr>
      <vt:lpstr>Franklin Gothic Book</vt:lpstr>
      <vt:lpstr>Helvetica</vt:lpstr>
      <vt:lpstr>Montserrat</vt:lpstr>
      <vt:lpstr>Open Sans</vt:lpstr>
      <vt:lpstr>Office Theme</vt:lpstr>
      <vt:lpstr>1_Office Theme</vt:lpstr>
      <vt:lpstr>1_Banded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Broadwith</dc:creator>
  <cp:lastModifiedBy>Paul Broadwith</cp:lastModifiedBy>
  <cp:revision>12</cp:revision>
  <dcterms:created xsi:type="dcterms:W3CDTF">2019-03-27T17:25:34Z</dcterms:created>
  <dcterms:modified xsi:type="dcterms:W3CDTF">2019-07-22T16:07:09Z</dcterms:modified>
</cp:coreProperties>
</file>